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7" r:id="rId11"/>
    <p:sldId id="264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k.cz/temata/skolstvi/informace_volna_mista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zezupe@zsjunacka.cz" TargetMode="External"/><Relationship Id="rId2" Type="http://schemas.openxmlformats.org/officeDocument/2006/relationships/hyperlink" Target="mailto:ondrdi@zsjunacka.c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Informace k přijímacímu řízení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31445">
            <a:off x="-105648" y="4606894"/>
            <a:ext cx="11388100" cy="147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Odvolání proti rozhodnutí o nepřijetí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Podáváte pouze v případě, že žák splnil kritéria pro přijetí</a:t>
            </a:r>
          </a:p>
          <a:p>
            <a:r>
              <a:rPr lang="cs-CZ" dirty="0" smtClean="0"/>
              <a:t>Podáváte do </a:t>
            </a:r>
            <a:r>
              <a:rPr lang="cs-CZ" dirty="0" smtClean="0">
                <a:solidFill>
                  <a:srgbClr val="FF0000"/>
                </a:solidFill>
              </a:rPr>
              <a:t>tří pracovních dnů </a:t>
            </a:r>
            <a:r>
              <a:rPr lang="cs-CZ" dirty="0" smtClean="0"/>
              <a:t>od převzetí rozhodnutí o nepřijetí</a:t>
            </a:r>
          </a:p>
          <a:p>
            <a:r>
              <a:rPr lang="cs-CZ" dirty="0" smtClean="0"/>
              <a:t>Podávejte Nejlépe osobně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2737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Druhé a další kola přijímacího řízení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Řešíme individuálně</a:t>
            </a:r>
          </a:p>
          <a:p>
            <a:r>
              <a:rPr lang="cs-CZ" dirty="0" smtClean="0"/>
              <a:t>Neomezený počet přihlášek</a:t>
            </a:r>
          </a:p>
          <a:p>
            <a:r>
              <a:rPr lang="cs-CZ" dirty="0" smtClean="0"/>
              <a:t>Volná místa na stránkách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005943" y="39070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Informace o volných místech ve středních školách a konzervatořích | Moravskoslezský kraj | (msk.cz)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0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Individuální konzultace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S žáky, kdykoliv během vyučování</a:t>
            </a:r>
          </a:p>
          <a:p>
            <a:r>
              <a:rPr lang="cs-CZ" dirty="0" smtClean="0"/>
              <a:t>S rodiči po domluvě</a:t>
            </a:r>
          </a:p>
          <a:p>
            <a:r>
              <a:rPr lang="cs-CZ" dirty="0" smtClean="0"/>
              <a:t>Kontakty </a:t>
            </a:r>
            <a:r>
              <a:rPr lang="cs-CZ" cap="none" dirty="0" smtClean="0">
                <a:latin typeface="Bahnschrift" panose="020B0502040204020203" pitchFamily="34" charset="0"/>
                <a:hlinkClick r:id="rId2"/>
              </a:rPr>
              <a:t>ondrdi@zsjunacka.cz</a:t>
            </a:r>
            <a:r>
              <a:rPr lang="cs-CZ" cap="none" dirty="0" smtClean="0">
                <a:latin typeface="Bahnschrift" panose="020B0502040204020203" pitchFamily="34" charset="0"/>
              </a:rPr>
              <a:t> </a:t>
            </a:r>
            <a:r>
              <a:rPr lang="cs-CZ" cap="none" dirty="0" smtClean="0">
                <a:latin typeface="Bahnschrift" panose="020B0502040204020203" pitchFamily="34" charset="0"/>
                <a:hlinkClick r:id="rId3"/>
              </a:rPr>
              <a:t>zezupe@zsjunacka.cz</a:t>
            </a:r>
            <a:r>
              <a:rPr lang="cs-CZ" cap="none" dirty="0" smtClean="0">
                <a:latin typeface="Bahnschrift" panose="020B0502040204020203" pitchFamily="34" charset="0"/>
              </a:rPr>
              <a:t> </a:t>
            </a:r>
          </a:p>
          <a:p>
            <a:r>
              <a:rPr lang="cs-CZ" cap="none" dirty="0" smtClean="0">
                <a:latin typeface="+mj-lt"/>
              </a:rPr>
              <a:t>NA STRÁNKÁCH TŘÍD NAJDETE VŽDY AKTUÁLNÍ INFORMACE</a:t>
            </a:r>
          </a:p>
          <a:p>
            <a:endParaRPr lang="cs-CZ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0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Vaše dotazy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Děkujeme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68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Důležité termíny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31.1. zveřejní školy kritéria pro přijetí </a:t>
            </a:r>
          </a:p>
          <a:p>
            <a:r>
              <a:rPr lang="cs-CZ" dirty="0" smtClean="0"/>
              <a:t>31.1. společně s vysvědčením dostanou žáci dvě předvyplněné přihlášky na </a:t>
            </a:r>
            <a:r>
              <a:rPr lang="cs-CZ" dirty="0" err="1" smtClean="0"/>
              <a:t>sš</a:t>
            </a:r>
            <a:r>
              <a:rPr lang="cs-CZ" dirty="0"/>
              <a:t> </a:t>
            </a:r>
            <a:r>
              <a:rPr lang="cs-CZ" dirty="0" smtClean="0"/>
              <a:t>(5. roč.  nahlaste třídní uč.)</a:t>
            </a:r>
          </a:p>
          <a:p>
            <a:r>
              <a:rPr lang="cs-CZ" dirty="0" smtClean="0"/>
              <a:t>Do 1.3. musí být přihlášky odevzdány na </a:t>
            </a:r>
            <a:r>
              <a:rPr lang="cs-CZ" dirty="0" err="1" smtClean="0"/>
              <a:t>sš</a:t>
            </a:r>
            <a:endParaRPr lang="cs-CZ" dirty="0" smtClean="0"/>
          </a:p>
          <a:p>
            <a:r>
              <a:rPr lang="cs-CZ" dirty="0" smtClean="0"/>
              <a:t>Nejpozději 14 dní před termínem přijímacích zkoušek obdržíte dopis ze </a:t>
            </a:r>
            <a:r>
              <a:rPr lang="cs-CZ" dirty="0" err="1" smtClean="0"/>
              <a:t>sš</a:t>
            </a:r>
            <a:r>
              <a:rPr lang="cs-CZ" dirty="0" smtClean="0"/>
              <a:t> se všemi instrukcemi</a:t>
            </a:r>
          </a:p>
          <a:p>
            <a:r>
              <a:rPr lang="cs-CZ" dirty="0" smtClean="0"/>
              <a:t>Každá </a:t>
            </a:r>
            <a:r>
              <a:rPr lang="cs-CZ" dirty="0" err="1" smtClean="0"/>
              <a:t>sš</a:t>
            </a:r>
            <a:r>
              <a:rPr lang="cs-CZ" dirty="0" smtClean="0"/>
              <a:t> má trochu jinou organizaci přijímacího řízení, </a:t>
            </a:r>
            <a:r>
              <a:rPr lang="cs-CZ" dirty="0" smtClean="0">
                <a:latin typeface="Bahnschrift" panose="020B0502040204020203" pitchFamily="34" charset="0"/>
              </a:rPr>
              <a:t>nebojte se je kontaktovat, jsou na to připraveni</a:t>
            </a:r>
            <a:endParaRPr lang="cs-CZ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8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6133" y="546463"/>
            <a:ext cx="10396882" cy="115196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Termíny přijímacích zkoušek pro maturitní obory    s jednotnou přijímací zkouškou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Čtyřleté obory 	1. termín	</a:t>
            </a:r>
            <a:r>
              <a:rPr lang="cs-CZ" dirty="0" smtClean="0"/>
              <a:t>13.4.2023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                                   	2. termín 	</a:t>
            </a:r>
            <a:r>
              <a:rPr lang="cs-CZ" dirty="0" smtClean="0"/>
              <a:t>14.4.2023</a:t>
            </a:r>
            <a:endParaRPr lang="cs-CZ" dirty="0" smtClean="0"/>
          </a:p>
          <a:p>
            <a:r>
              <a:rPr lang="cs-CZ" dirty="0" smtClean="0"/>
              <a:t>Osmiletá gymnázia  	1. termín	</a:t>
            </a:r>
            <a:r>
              <a:rPr lang="cs-CZ" dirty="0" smtClean="0"/>
              <a:t>17.4.2023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		2. </a:t>
            </a:r>
            <a:r>
              <a:rPr lang="cs-CZ" dirty="0"/>
              <a:t> </a:t>
            </a:r>
            <a:r>
              <a:rPr lang="cs-CZ" dirty="0" smtClean="0"/>
              <a:t>termín </a:t>
            </a:r>
            <a:r>
              <a:rPr lang="cs-CZ" smtClean="0"/>
              <a:t>	</a:t>
            </a:r>
            <a:r>
              <a:rPr lang="cs-CZ" smtClean="0"/>
              <a:t>18</a:t>
            </a:r>
            <a:r>
              <a:rPr lang="cs-CZ" smtClean="0"/>
              <a:t>.4.2023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753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Nematuritní obory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Nemají přesně dané termíny, více informací dostanete ze </a:t>
            </a:r>
            <a:r>
              <a:rPr lang="cs-CZ" dirty="0" err="1" smtClean="0"/>
              <a:t>sš</a:t>
            </a:r>
            <a:r>
              <a:rPr lang="cs-CZ" dirty="0" smtClean="0"/>
              <a:t> poštou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37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601979" cy="11519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Při</a:t>
            </a:r>
            <a:br>
              <a:rPr lang="cs-CZ" dirty="0" smtClean="0"/>
            </a:br>
            <a:r>
              <a:rPr lang="cs-CZ" dirty="0" smtClean="0"/>
              <a:t>hláška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07177" y="222840"/>
            <a:ext cx="9421815" cy="594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Mám již přihlášku na sportovní gymnázium, </a:t>
            </a:r>
            <a:br>
              <a:rPr lang="cs-CZ" sz="4000" dirty="0" smtClean="0"/>
            </a:br>
            <a:r>
              <a:rPr lang="cs-CZ" sz="4000" dirty="0" smtClean="0"/>
              <a:t>školu s talentovou zkouškou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Mohu podat další dvě přihlášky</a:t>
            </a:r>
          </a:p>
          <a:p>
            <a:r>
              <a:rPr lang="cs-CZ" dirty="0" smtClean="0"/>
              <a:t>Na sportovním gymnáziu píšu test v prvním termínu</a:t>
            </a:r>
          </a:p>
          <a:p>
            <a:r>
              <a:rPr lang="cs-CZ" dirty="0" smtClean="0"/>
              <a:t>Na škole na prvním místě přihlášky píši test v druhém termínu, </a:t>
            </a:r>
            <a:r>
              <a:rPr lang="cs-CZ" dirty="0" smtClean="0">
                <a:solidFill>
                  <a:srgbClr val="FF0000"/>
                </a:solidFill>
              </a:rPr>
              <a:t>musím zapsat na přihlášku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2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/>
              <a:t>Zápisový lístek ke studiu na </a:t>
            </a:r>
            <a:r>
              <a:rPr lang="cs-CZ" sz="4800" dirty="0" err="1" smtClean="0"/>
              <a:t>sš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685800" y="1645920"/>
            <a:ext cx="10394707" cy="4119154"/>
          </a:xfrm>
        </p:spPr>
        <p:txBody>
          <a:bodyPr>
            <a:normAutofit/>
          </a:bodyPr>
          <a:lstStyle/>
          <a:p>
            <a:pPr fontAlgn="base"/>
            <a:r>
              <a:rPr lang="cs-CZ" dirty="0" smtClean="0"/>
              <a:t>Předají třídní učitelé</a:t>
            </a:r>
          </a:p>
          <a:p>
            <a:pPr fontAlgn="base"/>
            <a:r>
              <a:rPr lang="cs-CZ" dirty="0" smtClean="0"/>
              <a:t>Termín </a:t>
            </a:r>
            <a:r>
              <a:rPr lang="cs-CZ" dirty="0"/>
              <a:t>pro podání zápisového lístku</a:t>
            </a:r>
            <a:r>
              <a:rPr lang="cs-CZ" b="1" dirty="0"/>
              <a:t> </a:t>
            </a:r>
            <a:r>
              <a:rPr lang="cs-CZ" b="1" dirty="0" smtClean="0"/>
              <a:t> </a:t>
            </a:r>
            <a:r>
              <a:rPr lang="cs-CZ" b="1" dirty="0" smtClean="0">
                <a:latin typeface="Bahnschrift" panose="020B0502040204020203" pitchFamily="34" charset="0"/>
              </a:rPr>
              <a:t>-</a:t>
            </a:r>
            <a:r>
              <a:rPr lang="cs-CZ" dirty="0">
                <a:latin typeface="Bahnschrift" panose="020B0502040204020203" pitchFamily="34" charset="0"/>
              </a:rPr>
              <a:t> </a:t>
            </a:r>
            <a:r>
              <a:rPr lang="cs-CZ" dirty="0">
                <a:solidFill>
                  <a:srgbClr val="FF0000"/>
                </a:solidFill>
                <a:latin typeface="Bahnschrift" panose="020B0502040204020203" pitchFamily="34" charset="0"/>
              </a:rPr>
              <a:t>do 10 pracovních dnů</a:t>
            </a:r>
            <a:r>
              <a:rPr lang="cs-CZ" dirty="0">
                <a:latin typeface="Bahnschrift" panose="020B0502040204020203" pitchFamily="34" charset="0"/>
              </a:rPr>
              <a:t> ode dne oznámení </a:t>
            </a:r>
            <a:r>
              <a:rPr lang="cs-CZ" dirty="0" smtClean="0">
                <a:latin typeface="Bahnschrift" panose="020B0502040204020203" pitchFamily="34" charset="0"/>
              </a:rPr>
              <a:t>rozhodnutí o přijetí (pouze vyvěšeno, nedostanete poštou)</a:t>
            </a:r>
          </a:p>
          <a:p>
            <a:pPr fontAlgn="base"/>
            <a:r>
              <a:rPr lang="cs-CZ" dirty="0" smtClean="0"/>
              <a:t>Zpětvzetí </a:t>
            </a:r>
            <a:r>
              <a:rPr lang="cs-CZ" dirty="0"/>
              <a:t>zápisového lístku </a:t>
            </a:r>
            <a:r>
              <a:rPr lang="cs-CZ" dirty="0" smtClean="0"/>
              <a:t>- </a:t>
            </a:r>
            <a:r>
              <a:rPr lang="cs-CZ" dirty="0" smtClean="0">
                <a:latin typeface="Bahnschrift" panose="020B0502040204020203" pitchFamily="34" charset="0"/>
              </a:rPr>
              <a:t>Uchazeč </a:t>
            </a:r>
            <a:r>
              <a:rPr lang="cs-CZ" dirty="0">
                <a:latin typeface="Bahnschrift" panose="020B0502040204020203" pitchFamily="34" charset="0"/>
              </a:rPr>
              <a:t>může vzít zpět zápisový lístek uplatněný v přijímacím řízení do oborů vzdělání s talentovou zkouškou nebo do konzervatoří, pokud byl následně přijat do oboru vzdělání bez talentové zkoušky, popř. pokud byl přijat na školu na základě </a:t>
            </a:r>
            <a:r>
              <a:rPr lang="cs-CZ" dirty="0" smtClean="0">
                <a:latin typeface="Bahnschrift" panose="020B0502040204020203" pitchFamily="34" charset="0"/>
              </a:rPr>
              <a:t>odvolání</a:t>
            </a:r>
            <a:endParaRPr lang="cs-CZ" dirty="0">
              <a:latin typeface="Bahnschrift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3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přijímačkách – jsem přijat</a:t>
            </a:r>
            <a:br>
              <a:rPr lang="cs-CZ" dirty="0" smtClean="0"/>
            </a:br>
            <a:r>
              <a:rPr lang="cs-CZ" sz="4400" dirty="0" smtClean="0"/>
              <a:t>nepřijde mi nic poštou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1. jsem nad čarou na škole, kam chci  - </a:t>
            </a:r>
            <a:r>
              <a:rPr lang="cs-CZ" dirty="0" smtClean="0">
                <a:latin typeface="Bahnschrift" panose="020B0502040204020203" pitchFamily="34" charset="0"/>
              </a:rPr>
              <a:t>do 10 pracovních dnů odevzdám zápisový lístek</a:t>
            </a:r>
          </a:p>
          <a:p>
            <a:r>
              <a:rPr lang="cs-CZ" dirty="0" smtClean="0"/>
              <a:t>2. jsem nad čarou na škole 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, kam moc nechci, na druhé škole </a:t>
            </a:r>
            <a:r>
              <a:rPr lang="cs-CZ" dirty="0" smtClean="0">
                <a:solidFill>
                  <a:srgbClr val="FF0000"/>
                </a:solidFill>
              </a:rPr>
              <a:t>b</a:t>
            </a:r>
            <a:r>
              <a:rPr lang="cs-CZ" dirty="0" smtClean="0"/>
              <a:t> jsem pod čarou</a:t>
            </a:r>
          </a:p>
          <a:p>
            <a:pPr marL="0" indent="0">
              <a:buNone/>
            </a:pPr>
            <a:r>
              <a:rPr lang="cs-CZ" dirty="0" smtClean="0"/>
              <a:t> –</a:t>
            </a:r>
            <a:r>
              <a:rPr lang="cs-CZ" dirty="0" smtClean="0">
                <a:latin typeface="+mj-lt"/>
              </a:rPr>
              <a:t>splnil jsem kritéria  </a:t>
            </a:r>
            <a:r>
              <a:rPr lang="cs-CZ" dirty="0" smtClean="0">
                <a:latin typeface="Bahnschrift" panose="020B0502040204020203" pitchFamily="34" charset="0"/>
              </a:rPr>
              <a:t>- odevzdám zápisový lístek na </a:t>
            </a:r>
            <a:r>
              <a:rPr lang="cs-CZ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A, </a:t>
            </a:r>
            <a:r>
              <a:rPr lang="cs-CZ" dirty="0" smtClean="0">
                <a:latin typeface="Bahnschrift" panose="020B0502040204020203" pitchFamily="34" charset="0"/>
              </a:rPr>
              <a:t>odvolávám se do tří pracovních dnů na </a:t>
            </a:r>
            <a:r>
              <a:rPr lang="cs-CZ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B</a:t>
            </a:r>
            <a:r>
              <a:rPr lang="cs-CZ" dirty="0" smtClean="0">
                <a:latin typeface="Bahnschrift" panose="020B0502040204020203" pitchFamily="34" charset="0"/>
              </a:rPr>
              <a:t>, čekám.   Pokud jsem přijat na </a:t>
            </a:r>
            <a:r>
              <a:rPr lang="cs-CZ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B, </a:t>
            </a:r>
            <a:r>
              <a:rPr lang="cs-CZ" dirty="0" smtClean="0">
                <a:latin typeface="Bahnschrift" panose="020B0502040204020203" pitchFamily="34" charset="0"/>
              </a:rPr>
              <a:t>vezmu zpět zápisový lístek z </a:t>
            </a:r>
            <a:r>
              <a:rPr lang="cs-CZ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A </a:t>
            </a:r>
            <a:r>
              <a:rPr lang="cs-CZ" dirty="0" smtClean="0">
                <a:latin typeface="Bahnschrift" panose="020B0502040204020203" pitchFamily="34" charset="0"/>
              </a:rPr>
              <a:t>– odevzdám na </a:t>
            </a:r>
            <a:r>
              <a:rPr lang="cs-CZ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b</a:t>
            </a:r>
            <a:endParaRPr lang="cs-CZ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 přijímačkách – nejsem přijat</a:t>
            </a:r>
            <a:br>
              <a:rPr lang="cs-CZ" dirty="0" smtClean="0"/>
            </a:br>
            <a:r>
              <a:rPr lang="cs-CZ" sz="4000" dirty="0" smtClean="0"/>
              <a:t>přijde dopis, někde si ho můžu vyzvednout osobně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1. splnil jsem kritéria pro přijetí – </a:t>
            </a:r>
            <a:r>
              <a:rPr lang="cs-CZ" dirty="0" smtClean="0">
                <a:latin typeface="Bahnschrift" panose="020B0502040204020203" pitchFamily="34" charset="0"/>
              </a:rPr>
              <a:t>do tří dnů od oznámení podávám odvolání, pokud jsem moc „dole“ kontaktuji kariérového poradce a hledáme další školu</a:t>
            </a:r>
          </a:p>
          <a:p>
            <a:r>
              <a:rPr lang="cs-CZ" dirty="0" smtClean="0">
                <a:latin typeface="+mj-lt"/>
              </a:rPr>
              <a:t>2.nesplnil jsem kritéria pro přijetí - </a:t>
            </a:r>
            <a:r>
              <a:rPr lang="cs-CZ" dirty="0" smtClean="0">
                <a:latin typeface="Bahnschrift" panose="020B0502040204020203" pitchFamily="34" charset="0"/>
              </a:rPr>
              <a:t>kontaktuji </a:t>
            </a:r>
            <a:r>
              <a:rPr lang="cs-CZ" dirty="0">
                <a:latin typeface="Bahnschrift" panose="020B0502040204020203" pitchFamily="34" charset="0"/>
              </a:rPr>
              <a:t>kariérového poradce a hledáme další </a:t>
            </a:r>
            <a:r>
              <a:rPr lang="cs-CZ" dirty="0" smtClean="0">
                <a:latin typeface="Bahnschrift" panose="020B0502040204020203" pitchFamily="34" charset="0"/>
              </a:rPr>
              <a:t>školu v druhém kole přijímacího řízení</a:t>
            </a:r>
            <a:endParaRPr lang="cs-CZ" dirty="0">
              <a:latin typeface="Bahnschrift" panose="020B0502040204020203" pitchFamily="34" charset="0"/>
            </a:endParaRPr>
          </a:p>
          <a:p>
            <a:endParaRPr lang="cs-CZ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101</TotalTime>
  <Words>352</Words>
  <Application>Microsoft Office PowerPoint</Application>
  <PresentationFormat>Širokoúhlá obrazovka</PresentationFormat>
  <Paragraphs>45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Bahnschrift</vt:lpstr>
      <vt:lpstr>Impact</vt:lpstr>
      <vt:lpstr>Hlavní událost</vt:lpstr>
      <vt:lpstr>Informace k přijímacímu řízení</vt:lpstr>
      <vt:lpstr>Důležité termíny</vt:lpstr>
      <vt:lpstr>Termíny přijímacích zkoušek pro maturitní obory    s jednotnou přijímací zkouškou</vt:lpstr>
      <vt:lpstr>Nematuritní obory</vt:lpstr>
      <vt:lpstr>      Při hláška</vt:lpstr>
      <vt:lpstr>Mám již přihlášku na sportovní gymnázium,  školu s talentovou zkouškou</vt:lpstr>
      <vt:lpstr>Zápisový lístek ke studiu na sš</vt:lpstr>
      <vt:lpstr>Po přijímačkách – jsem přijat nepřijde mi nic poštou</vt:lpstr>
      <vt:lpstr>Po přijímačkách – nejsem přijat přijde dopis, někde si ho můžu vyzvednout osobně</vt:lpstr>
      <vt:lpstr>Odvolání proti rozhodnutí o nepřijetí</vt:lpstr>
      <vt:lpstr>Druhé a další kola přijímacího řízení</vt:lpstr>
      <vt:lpstr>Individuální konzultace</vt:lpstr>
      <vt:lpstr>   Vaše dotazy   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Informace k přijímacímu řízení</dc:title>
  <dc:creator>NBD_9</dc:creator>
  <cp:lastModifiedBy>NBD_9</cp:lastModifiedBy>
  <cp:revision>14</cp:revision>
  <dcterms:created xsi:type="dcterms:W3CDTF">2022-01-08T08:54:25Z</dcterms:created>
  <dcterms:modified xsi:type="dcterms:W3CDTF">2022-11-24T09:48:48Z</dcterms:modified>
</cp:coreProperties>
</file>