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72" r:id="rId2"/>
    <p:sldId id="286" r:id="rId3"/>
    <p:sldId id="287" r:id="rId4"/>
    <p:sldId id="289" r:id="rId5"/>
    <p:sldId id="291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rank Ruhl Libre Light" panose="020B0604020202020204" charset="-79"/>
      <p:regular r:id="rId12"/>
      <p:bold r:id="rId13"/>
    </p:embeddedFont>
    <p:embeddedFont>
      <p:font typeface="IBM Plex Sans Condensed" panose="020B0604020202020204" charset="-18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CAA"/>
    <a:srgbClr val="FDB414"/>
    <a:srgbClr val="2A60B0"/>
    <a:srgbClr val="1A366B"/>
    <a:srgbClr val="A4C539"/>
    <a:srgbClr val="EE1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0CD72B-9EB5-4268-B89F-83765FCED95F}">
  <a:tblStyle styleId="{600CD72B-9EB5-4268-B89F-83765FCED9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marL="914400" lvl="1" indent="-317500">
              <a:spcBef>
                <a:spcPts val="80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556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1D3E7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175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5560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727F819-8939-46F6-8076-50F868CA7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0045" y="770819"/>
            <a:ext cx="5345700" cy="3091500"/>
          </a:xfrm>
        </p:spPr>
        <p:txBody>
          <a:bodyPr/>
          <a:lstStyle/>
          <a:p>
            <a:endParaRPr lang="cs-CZ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Univerzální obor ekonomického směru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Praktické zvládnutí ekonomických dovedností s využitím IT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Znalost systému POHODA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Profesní a odborná znalost dvou světových jazyků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Účetnictví, finance, pojišťovnictví, daně, marketing…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Administrativně-správní dovednosti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Kompetence k podnikatelské činnosti</a:t>
            </a:r>
            <a:b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cs-CZ" sz="1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Profesní uplatnění:</a:t>
            </a:r>
          </a:p>
          <a:p>
            <a:pPr lvl="1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ekonom, finanční a mzdový účetní, marketingový specialista, bankovní a pojišťovací poradce, rozpočtář, fakturant, pokladník, obchodní referent, finanční kontrolor, podnikatel</a:t>
            </a:r>
          </a:p>
          <a:p>
            <a:pPr lvl="1"/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BDB37DA-560E-4946-AA7D-90443AD90E03}"/>
              </a:ext>
            </a:extLst>
          </p:cNvPr>
          <p:cNvSpPr/>
          <p:nvPr/>
        </p:nvSpPr>
        <p:spPr>
          <a:xfrm>
            <a:off x="107156" y="1026000"/>
            <a:ext cx="1750219" cy="533077"/>
          </a:xfrm>
          <a:prstGeom prst="roundRect">
            <a:avLst/>
          </a:prstGeom>
          <a:solidFill>
            <a:srgbClr val="295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0" u="none" strike="noStrike" baseline="0" dirty="0">
                <a:solidFill>
                  <a:srgbClr val="FFFFFF"/>
                </a:solidFill>
                <a:latin typeface="IBM Plex Sans Condensed" panose="020B0604020202020204" charset="-18"/>
              </a:rPr>
              <a:t>Obchodní akademie</a:t>
            </a:r>
            <a:endParaRPr lang="cs-CZ" sz="1100" dirty="0">
              <a:latin typeface="IBM Plex Sans Condensed" panose="020B0604020202020204" charset="-18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F28575-3C95-4CF9-934B-B7953F76C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" y="2436091"/>
            <a:ext cx="1750219" cy="154123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DF643ED-06B0-4C64-A472-BCBD64D2A7FF}"/>
              </a:ext>
            </a:extLst>
          </p:cNvPr>
          <p:cNvSpPr txBox="1"/>
          <p:nvPr/>
        </p:nvSpPr>
        <p:spPr>
          <a:xfrm>
            <a:off x="657225" y="100013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Obchodní akademie a VOŠS Ostrava-Mariánské Hory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7C289C-3131-40D2-B85F-DCAD811FFC97}"/>
              </a:ext>
            </a:extLst>
          </p:cNvPr>
          <p:cNvSpPr txBox="1"/>
          <p:nvPr/>
        </p:nvSpPr>
        <p:spPr>
          <a:xfrm>
            <a:off x="198429" y="4613844"/>
            <a:ext cx="2284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Přidružená škola UNESCO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B79AC1-9FE4-413E-95F3-7DA46E02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0737" y="739821"/>
            <a:ext cx="5345700" cy="3091500"/>
          </a:xfrm>
        </p:spPr>
        <p:txBody>
          <a:bodyPr/>
          <a:lstStyle/>
          <a:p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Obor ekonomického směru specializující se na mezinárodní obchod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Výuka tří světových jazyků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Příprava na jazykové certifikáty C1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BEC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Mezinárodní právo, finance, účetnictví, ekonomie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Mezinárodní vztahy a komunikace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Předpoklad pro práci v zahraničních firmách</a:t>
            </a:r>
            <a:b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cs-CZ" sz="1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Profesní uplatnění:</a:t>
            </a:r>
          </a:p>
          <a:p>
            <a:pPr lvl="1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pracovník nákupu a prodeje zahraničního obchodu, delegát firmy v zahraničí, ekonom v nadnárodních společnostech, finanční a mzdový účetní v zahraničních firmách, asistent zahraničních kanceláří, pracovník výzkumu zahraničního trhu, celní deklarant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1C3425D-F587-4BC5-AEB3-A0E16284201A}"/>
              </a:ext>
            </a:extLst>
          </p:cNvPr>
          <p:cNvSpPr/>
          <p:nvPr/>
        </p:nvSpPr>
        <p:spPr>
          <a:xfrm>
            <a:off x="100013" y="1026000"/>
            <a:ext cx="1758539" cy="535882"/>
          </a:xfrm>
          <a:prstGeom prst="roundRect">
            <a:avLst/>
          </a:prstGeom>
          <a:solidFill>
            <a:srgbClr val="A4C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0" u="none" strike="noStrike" baseline="0" dirty="0">
                <a:solidFill>
                  <a:srgbClr val="FFFFFF"/>
                </a:solidFill>
                <a:latin typeface="IBM Plex Sans Condensed" panose="020B0604020202020204" charset="-18"/>
              </a:rPr>
              <a:t>Obchodní akademie zahraniční obchod</a:t>
            </a:r>
            <a:endParaRPr lang="cs-CZ" sz="1100" dirty="0">
              <a:latin typeface="IBM Plex Sans Condensed" panose="020B0604020202020204" charset="-18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CC7609-0792-4EEB-9021-C79D4A807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2571750"/>
            <a:ext cx="1758539" cy="143239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747E482-B225-4BA0-B17E-75C0E33161F0}"/>
              </a:ext>
            </a:extLst>
          </p:cNvPr>
          <p:cNvSpPr txBox="1"/>
          <p:nvPr/>
        </p:nvSpPr>
        <p:spPr>
          <a:xfrm>
            <a:off x="657225" y="100013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Obchodní akademie a VOŠS Ostrava-Mariánské Hory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837F9A8-8488-47CA-96EE-BD92FFB48B57}"/>
              </a:ext>
            </a:extLst>
          </p:cNvPr>
          <p:cNvSpPr txBox="1"/>
          <p:nvPr/>
        </p:nvSpPr>
        <p:spPr>
          <a:xfrm>
            <a:off x="198429" y="4613844"/>
            <a:ext cx="2284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Přidružená škola UNESCO</a:t>
            </a:r>
          </a:p>
        </p:txBody>
      </p:sp>
    </p:spTree>
    <p:extLst>
      <p:ext uri="{BB962C8B-B14F-4D97-AF65-F5344CB8AC3E}">
        <p14:creationId xmlns:p14="http://schemas.microsoft.com/office/powerpoint/2010/main" val="40223060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21F552-735C-403D-BCE2-F518C8320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5758" y="834614"/>
            <a:ext cx="5345700" cy="3091500"/>
          </a:xfrm>
        </p:spPr>
        <p:txBody>
          <a:bodyPr/>
          <a:lstStyle/>
          <a:p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Obecně odborné vzdělání připravující na studium na vysokých školách libovolného zaměření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Vyšší počet všeobecně vzdělávacích předmětů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Příprava na jazykové certifikáty C1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BEC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Rozšířená nabídka volitelných předmětů a seminářů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Odborné ekonomické předměty a komplexní IT dovednosti</a:t>
            </a:r>
            <a:b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cs-CZ" sz="1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Profesní uplatnění:</a:t>
            </a:r>
          </a:p>
          <a:p>
            <a:pPr lvl="1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ekonom, správní zaměstnanec FÚ, produktový specialista, finanční specialista, PR a HR specialista, interní auditor, pracovník státní správy, podnikatel</a:t>
            </a:r>
          </a:p>
          <a:p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687B422-1C4A-495F-80D3-E0183F4F5CE1}"/>
              </a:ext>
            </a:extLst>
          </p:cNvPr>
          <p:cNvSpPr/>
          <p:nvPr/>
        </p:nvSpPr>
        <p:spPr>
          <a:xfrm>
            <a:off x="100013" y="1026000"/>
            <a:ext cx="1750217" cy="535882"/>
          </a:xfrm>
          <a:prstGeom prst="roundRect">
            <a:avLst/>
          </a:prstGeom>
          <a:solidFill>
            <a:srgbClr val="FDB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0" u="none" strike="noStrike" baseline="0" dirty="0">
                <a:solidFill>
                  <a:srgbClr val="FFFFFF"/>
                </a:solidFill>
                <a:latin typeface="IBM Plex Sans Condensed" panose="020B0604020202020204" charset="-18"/>
              </a:rPr>
              <a:t>Ekonomické lyceum</a:t>
            </a:r>
            <a:endParaRPr lang="cs-CZ" sz="1100" dirty="0">
              <a:latin typeface="IBM Plex Sans Condensed" panose="020B0604020202020204" charset="-18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9619A07-63E1-482F-B930-A3C3EDA89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314471"/>
            <a:ext cx="1750217" cy="169517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6F9BDA4-4F93-456B-A824-C2B7DEF8BF89}"/>
              </a:ext>
            </a:extLst>
          </p:cNvPr>
          <p:cNvSpPr txBox="1"/>
          <p:nvPr/>
        </p:nvSpPr>
        <p:spPr>
          <a:xfrm>
            <a:off x="657225" y="100013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Obchodní akademie a VOŠS Ostrava-Mariánské Hory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2EB0286-732E-4599-BDFA-1179B6E08D84}"/>
              </a:ext>
            </a:extLst>
          </p:cNvPr>
          <p:cNvSpPr txBox="1"/>
          <p:nvPr/>
        </p:nvSpPr>
        <p:spPr>
          <a:xfrm>
            <a:off x="198429" y="4613844"/>
            <a:ext cx="2284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Přidružená škola UNESCO</a:t>
            </a:r>
          </a:p>
        </p:txBody>
      </p:sp>
    </p:spTree>
    <p:extLst>
      <p:ext uri="{BB962C8B-B14F-4D97-AF65-F5344CB8AC3E}">
        <p14:creationId xmlns:p14="http://schemas.microsoft.com/office/powerpoint/2010/main" val="3359650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21F552-735C-403D-BCE2-F518C8320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8669" y="792083"/>
            <a:ext cx="5345700" cy="3091500"/>
          </a:xfrm>
        </p:spPr>
        <p:txBody>
          <a:bodyPr/>
          <a:lstStyle/>
          <a:p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Příprava studentů pro výkon státní správy a samosprávy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Předměty se zaměřením na veřejnou správu, právo a ekonomiku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Vedení správního řízení, znalost platné legislativy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Práce s dokumenty, elektronickou spisovou službou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Důraz na práci s IT a databázovými systémy státní správy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Znalost systému CODEXIS</a:t>
            </a:r>
            <a:b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>
              <a:buNone/>
            </a:pPr>
            <a:r>
              <a:rPr lang="cs-CZ" sz="1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Profesní uplatnění:</a:t>
            </a:r>
          </a:p>
          <a:p>
            <a:pPr lvl="1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 příspěvkové nebo rozpočtové organizace, pracovník samosprávných celků, správní zaměstnanec Policie ČR, referent katastrálního úřadu, pracovník úřadu práce, asistent advokátů, notářů, soudní zapisovatel</a:t>
            </a:r>
          </a:p>
          <a:p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111E3C8-41BE-42CF-BBAB-49FF909DD9D6}"/>
              </a:ext>
            </a:extLst>
          </p:cNvPr>
          <p:cNvSpPr/>
          <p:nvPr/>
        </p:nvSpPr>
        <p:spPr>
          <a:xfrm>
            <a:off x="100014" y="1026000"/>
            <a:ext cx="1757362" cy="533078"/>
          </a:xfrm>
          <a:prstGeom prst="roundRect">
            <a:avLst/>
          </a:prstGeom>
          <a:solidFill>
            <a:srgbClr val="EE1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0" u="none" strike="noStrike" baseline="0" dirty="0">
                <a:solidFill>
                  <a:srgbClr val="FFFFFF"/>
                </a:solidFill>
                <a:latin typeface="IBM Plex Sans Condensed" panose="020B0604020202020204" charset="-18"/>
              </a:rPr>
              <a:t>Veřejnosprávní činnost</a:t>
            </a:r>
            <a:endParaRPr lang="cs-CZ" sz="1100" dirty="0">
              <a:latin typeface="IBM Plex Sans Condensed" panose="020B0604020202020204" charset="-18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22B78A8-2441-4119-A413-C3C59E6D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4" y="2514600"/>
            <a:ext cx="1757362" cy="146626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8A0EF1-0FB7-4E37-B457-58D9B420CCFA}"/>
              </a:ext>
            </a:extLst>
          </p:cNvPr>
          <p:cNvSpPr txBox="1"/>
          <p:nvPr/>
        </p:nvSpPr>
        <p:spPr>
          <a:xfrm>
            <a:off x="657225" y="100013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Obchodní akademie a VOŠS Ostrava-Mariánské Hory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E939A2C-E6F8-40AE-8905-9FA7C3ADAFA0}"/>
              </a:ext>
            </a:extLst>
          </p:cNvPr>
          <p:cNvSpPr txBox="1"/>
          <p:nvPr/>
        </p:nvSpPr>
        <p:spPr>
          <a:xfrm>
            <a:off x="198429" y="4613844"/>
            <a:ext cx="2284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Přidružená škola UNESCO</a:t>
            </a:r>
          </a:p>
        </p:txBody>
      </p:sp>
    </p:spTree>
    <p:extLst>
      <p:ext uri="{BB962C8B-B14F-4D97-AF65-F5344CB8AC3E}">
        <p14:creationId xmlns:p14="http://schemas.microsoft.com/office/powerpoint/2010/main" val="1472611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001FB40-C2B3-42C9-91E4-88ECDE42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8" y="1026000"/>
            <a:ext cx="1551789" cy="3091500"/>
          </a:xfrm>
        </p:spPr>
        <p:txBody>
          <a:bodyPr/>
          <a:lstStyle/>
          <a:p>
            <a:r>
              <a:rPr lang="cs-CZ" dirty="0"/>
              <a:t>PROČ STUDOVAT ZROVNA U NÁS?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21F552-735C-403D-BCE2-F518C8320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6867" y="865751"/>
            <a:ext cx="5345700" cy="3566113"/>
          </a:xfrm>
        </p:spPr>
        <p:txBody>
          <a:bodyPr/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Rozšířená výuka cizích jazyků včetně bilingvní výuky vybraných ekonomických předmětů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Jazykové certifikáty C1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(obecná angličtina), BEC (obchodní angličtina)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Orientace na praktickou výuku v předmětech Fiktivní firma a Studentská společnost - spolupráce s reálnými firmami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Zapojení do programu Cena vévody z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Edinburgu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DofE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Zapojení do programu UNESCO a Světová škola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Zajištění zahraničních odborných praxí v zemích EU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Výborná uplatnitelnost našich absolventů na trhu práce – zájem rovněž ze strany zahraničních firem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Odborné a poznávací exkurze (i zahraniční), přednášky, semináře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Bohaté možnosti sportovního a kulturního vyžití</a:t>
            </a:r>
          </a:p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Vstřícný přístup pedagogů</a:t>
            </a:r>
          </a:p>
          <a:p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D4EB8A-128A-4C05-84C9-67CBB509E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8" y="3720307"/>
            <a:ext cx="1616085" cy="42624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989C6B4-6F1A-44C7-B9A6-E68375D4D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24" y="2706909"/>
            <a:ext cx="1126730" cy="83141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DDD4B4-4C04-4F77-A4DB-3CE23C6A3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78" y="1632495"/>
            <a:ext cx="828423" cy="101631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4A0FDF4-24DC-40E7-8BD1-24609C68554D}"/>
              </a:ext>
            </a:extLst>
          </p:cNvPr>
          <p:cNvSpPr txBox="1"/>
          <p:nvPr/>
        </p:nvSpPr>
        <p:spPr>
          <a:xfrm>
            <a:off x="657224" y="100013"/>
            <a:ext cx="555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Obchodní akademie a VOŠS Ostrava-Mariánské Hory</a:t>
            </a:r>
            <a:endParaRPr lang="cs-CZ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F5E3EFE-CA1C-453E-96D2-EA27A10806C2}"/>
              </a:ext>
            </a:extLst>
          </p:cNvPr>
          <p:cNvSpPr txBox="1"/>
          <p:nvPr/>
        </p:nvSpPr>
        <p:spPr>
          <a:xfrm>
            <a:off x="198429" y="4613844"/>
            <a:ext cx="2284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Přidružená škola UNESCO</a:t>
            </a:r>
          </a:p>
        </p:txBody>
      </p:sp>
    </p:spTree>
    <p:extLst>
      <p:ext uri="{BB962C8B-B14F-4D97-AF65-F5344CB8AC3E}">
        <p14:creationId xmlns:p14="http://schemas.microsoft.com/office/powerpoint/2010/main" val="108615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ctavia template">
  <a:themeElements>
    <a:clrScheme name="Custom 347">
      <a:dk1>
        <a:srgbClr val="000000"/>
      </a:dk1>
      <a:lt1>
        <a:srgbClr val="FFFFFF"/>
      </a:lt1>
      <a:dk2>
        <a:srgbClr val="6B6E81"/>
      </a:dk2>
      <a:lt2>
        <a:srgbClr val="D9DCE6"/>
      </a:lt2>
      <a:accent1>
        <a:srgbClr val="1D3E7C"/>
      </a:accent1>
      <a:accent2>
        <a:srgbClr val="5A7EC2"/>
      </a:accent2>
      <a:accent3>
        <a:srgbClr val="A3D4F3"/>
      </a:accent3>
      <a:accent4>
        <a:srgbClr val="FDF6DA"/>
      </a:accent4>
      <a:accent5>
        <a:srgbClr val="FAE388"/>
      </a:accent5>
      <a:accent6>
        <a:srgbClr val="F8C03E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216</Words>
  <Application>Microsoft Office PowerPoint</Application>
  <PresentationFormat>Předvádění na obrazovce (16:9)</PresentationFormat>
  <Paragraphs>61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Calibri</vt:lpstr>
      <vt:lpstr>Frank Ruhl Libre Light</vt:lpstr>
      <vt:lpstr>IBM Plex Sans Condensed</vt:lpstr>
      <vt:lpstr>Arial</vt:lpstr>
      <vt:lpstr>Octavia template</vt:lpstr>
      <vt:lpstr>Prezentace aplikace PowerPoint</vt:lpstr>
      <vt:lpstr>Prezentace aplikace PowerPoint</vt:lpstr>
      <vt:lpstr>Prezentace aplikace PowerPoint</vt:lpstr>
      <vt:lpstr>Prezentace aplikace PowerPoint</vt:lpstr>
      <vt:lpstr>PROČ STUDOVAT ZROVNA U NÁS?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SLIDE TITLE</dc:title>
  <dc:creator>eda</dc:creator>
  <cp:lastModifiedBy>NBD_9</cp:lastModifiedBy>
  <cp:revision>59</cp:revision>
  <dcterms:modified xsi:type="dcterms:W3CDTF">2021-11-25T08:49:21Z</dcterms:modified>
</cp:coreProperties>
</file>